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72" r:id="rId3"/>
    <p:sldId id="257" r:id="rId4"/>
    <p:sldId id="262" r:id="rId5"/>
    <p:sldId id="259" r:id="rId6"/>
    <p:sldId id="263" r:id="rId7"/>
    <p:sldId id="260" r:id="rId8"/>
    <p:sldId id="264" r:id="rId9"/>
    <p:sldId id="265" r:id="rId10"/>
    <p:sldId id="266" r:id="rId11"/>
    <p:sldId id="261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2E12B5-EDE7-4466-8CF9-2EA88CFFD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1EC6-A3B0-47AC-B4B9-E2EAAB58F1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E2FB9-A775-4720-83C1-652BD8863F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46064-92C1-4C00-B8D1-0E0419F2AD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3EF3C0-B351-478E-948A-9BA6FBBE1F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BA8FD3-043E-48EB-9D08-4DD16A3C9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E3C888D-3CA1-444C-B3EB-EC83FD19F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3A1D7-4D59-4C4E-BA4F-28B7A14671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215F5D-977F-42C9-90CD-51D0A3BD1B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9134-B056-4102-A8EF-2F14AB01A0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2983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97400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2983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97400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298373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97398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EB749A-F556-428D-973B-F98FEB6C6F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2AC455F-66C4-47C1-9B34-E881DAFE72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08" r:id="rId2"/>
    <p:sldLayoutId id="2147483714" r:id="rId3"/>
    <p:sldLayoutId id="2147483715" r:id="rId4"/>
    <p:sldLayoutId id="2147483716" r:id="rId5"/>
    <p:sldLayoutId id="2147483709" r:id="rId6"/>
    <p:sldLayoutId id="2147483717" r:id="rId7"/>
    <p:sldLayoutId id="2147483710" r:id="rId8"/>
    <p:sldLayoutId id="2147483718" r:id="rId9"/>
    <p:sldLayoutId id="2147483711" r:id="rId10"/>
    <p:sldLayoutId id="214748371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800" i="1" dirty="0">
                <a:solidFill>
                  <a:srgbClr val="FFC000"/>
                </a:solidFill>
              </a:rPr>
              <a:t>Ender’s Game</a:t>
            </a:r>
            <a:r>
              <a:rPr lang="en-US" sz="6000" dirty="0">
                <a:solidFill>
                  <a:srgbClr val="FFC000"/>
                </a:solidFill>
              </a:rPr>
              <a:t> </a:t>
            </a:r>
            <a:r>
              <a:rPr lang="en-US" sz="4800" dirty="0">
                <a:solidFill>
                  <a:srgbClr val="FFC000"/>
                </a:solidFill>
              </a:rPr>
              <a:t/>
            </a:r>
            <a:br>
              <a:rPr lang="en-US" sz="4800" dirty="0">
                <a:solidFill>
                  <a:srgbClr val="FFC000"/>
                </a:solidFill>
              </a:rPr>
            </a:br>
            <a:r>
              <a:rPr lang="en-US" sz="1800" dirty="0">
                <a:solidFill>
                  <a:srgbClr val="FFC000"/>
                </a:solidFill>
              </a:rPr>
              <a:t>by Orson Scott Card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4000" b="1" smtClean="0">
                <a:latin typeface="Arial Black" pitchFamily="34" charset="0"/>
              </a:rPr>
              <a:t>Chapters 1, 2 &amp; 3</a:t>
            </a:r>
          </a:p>
          <a:p>
            <a:pPr eaLnBrk="1" hangingPunct="1">
              <a:spcBef>
                <a:spcPct val="0"/>
              </a:spcBef>
            </a:pPr>
            <a:r>
              <a:rPr lang="en-US" sz="2800" smtClean="0">
                <a:latin typeface="Arial Black" pitchFamily="34" charset="0"/>
              </a:rPr>
              <a:t>Mr. Wilson  - LMAC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sz="9600" dirty="0" smtClean="0">
                <a:solidFill>
                  <a:srgbClr val="FFC000"/>
                </a:solidFill>
              </a:rPr>
              <a:t>Chapter 3</a:t>
            </a:r>
            <a:endParaRPr lang="en-CA" sz="9600" dirty="0">
              <a:solidFill>
                <a:srgbClr val="FFC000"/>
              </a:solidFill>
            </a:endParaRPr>
          </a:p>
        </p:txBody>
      </p:sp>
      <p:sp>
        <p:nvSpPr>
          <p:cNvPr id="17411" name="Subtitle 4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188913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8000" b="1" dirty="0" smtClean="0">
                <a:solidFill>
                  <a:srgbClr val="FFC000"/>
                </a:solidFill>
              </a:rPr>
              <a:t>Chapter 3</a:t>
            </a:r>
          </a:p>
        </p:txBody>
      </p:sp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CA" sz="4000" smtClean="0"/>
              <a:t>At this point, why does being a “third” become so important?</a:t>
            </a:r>
          </a:p>
          <a:p>
            <a:pPr eaLnBrk="1" hangingPunct="1">
              <a:lnSpc>
                <a:spcPct val="90000"/>
              </a:lnSpc>
            </a:pPr>
            <a:endParaRPr lang="en-CA" sz="2400" smtClean="0"/>
          </a:p>
          <a:p>
            <a:pPr eaLnBrk="1" hangingPunct="1">
              <a:lnSpc>
                <a:spcPct val="90000"/>
              </a:lnSpc>
            </a:pPr>
            <a:r>
              <a:rPr lang="en-CA" sz="4000" smtClean="0"/>
              <a:t>When Ender starts crying in front of Graff – what does that tell you?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188913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8000" b="1" dirty="0" smtClean="0">
                <a:solidFill>
                  <a:srgbClr val="FFC000"/>
                </a:solidFill>
              </a:rPr>
              <a:t>Chapter 3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CA" sz="4000" smtClean="0"/>
              <a:t>Who is Colonel Graff? </a:t>
            </a:r>
          </a:p>
          <a:p>
            <a:pPr eaLnBrk="1" hangingPunct="1">
              <a:lnSpc>
                <a:spcPct val="90000"/>
              </a:lnSpc>
            </a:pPr>
            <a:endParaRPr lang="en-CA" sz="1400" u="sng" smtClean="0"/>
          </a:p>
          <a:p>
            <a:pPr eaLnBrk="1" hangingPunct="1">
              <a:lnSpc>
                <a:spcPct val="90000"/>
              </a:lnSpc>
            </a:pPr>
            <a:r>
              <a:rPr lang="en-CA" sz="4000" u="sng" smtClean="0"/>
              <a:t>And what is…</a:t>
            </a:r>
          </a:p>
          <a:p>
            <a:pPr lvl="2" eaLnBrk="1" hangingPunct="1">
              <a:lnSpc>
                <a:spcPct val="90000"/>
              </a:lnSpc>
            </a:pPr>
            <a:r>
              <a:rPr lang="en-CA" sz="3600" smtClean="0"/>
              <a:t>Parental gender selection?</a:t>
            </a:r>
          </a:p>
          <a:p>
            <a:pPr lvl="2" eaLnBrk="1" hangingPunct="1">
              <a:lnSpc>
                <a:spcPct val="90000"/>
              </a:lnSpc>
            </a:pPr>
            <a:r>
              <a:rPr lang="en-CA" sz="3600" smtClean="0"/>
              <a:t>State control of conception?</a:t>
            </a:r>
          </a:p>
          <a:p>
            <a:pPr lvl="2" eaLnBrk="1" hangingPunct="1">
              <a:lnSpc>
                <a:spcPct val="90000"/>
              </a:lnSpc>
            </a:pPr>
            <a:r>
              <a:rPr lang="en-CA" sz="3600" smtClean="0"/>
              <a:t>The role of Religion in this culture?</a:t>
            </a:r>
          </a:p>
          <a:p>
            <a:pPr lvl="2" eaLnBrk="1" hangingPunct="1">
              <a:lnSpc>
                <a:spcPct val="90000"/>
              </a:lnSpc>
            </a:pPr>
            <a:r>
              <a:rPr lang="en-CA" sz="3600" smtClean="0"/>
              <a:t>The Bugger Invasions?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188913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8000" b="1" dirty="0" smtClean="0">
                <a:solidFill>
                  <a:srgbClr val="FFC000"/>
                </a:solidFill>
              </a:rPr>
              <a:t>Chapter 3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CA" sz="4400" dirty="0" smtClean="0"/>
              <a:t>What are Ender’s reasons for going to Battle school?</a:t>
            </a:r>
          </a:p>
          <a:p>
            <a:pPr eaLnBrk="1" hangingPunct="1">
              <a:lnSpc>
                <a:spcPct val="90000"/>
              </a:lnSpc>
              <a:defRPr/>
            </a:pPr>
            <a:endParaRPr lang="en-CA" sz="2000" dirty="0" smtClean="0"/>
          </a:p>
          <a:p>
            <a:pPr marL="9525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CA" sz="4800" dirty="0" smtClean="0"/>
              <a:t>“Conscripts make good cannon fodder, but for officers we need volunteers” (Card, p.20)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188913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8000" b="1" dirty="0" smtClean="0">
                <a:solidFill>
                  <a:srgbClr val="FFC000"/>
                </a:solidFill>
              </a:rPr>
              <a:t>Chapter 3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9525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CA" sz="4800" smtClean="0"/>
              <a:t>“Our tests are very good, Ender. But they don’t tell us everything. In fact, when it comes down to it, they hardly tell us anything” (Card, p.24)</a:t>
            </a:r>
            <a:endParaRPr lang="en-CA" sz="5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188913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8000" b="1" dirty="0" smtClean="0">
                <a:solidFill>
                  <a:srgbClr val="FFC000"/>
                </a:solidFill>
              </a:rPr>
              <a:t>Chapter 3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9525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CA" sz="4800" smtClean="0"/>
              <a:t>Who was Mazer Rackham?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comiclist.com/media/blogs/news/EndersGame_BattleSchool_01_Preview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-66675"/>
            <a:ext cx="4572000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http://images2.fanpop.com/images/photos/2800000/First-ten-pages-of-the-comic-enders-game-2805344-600-9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225"/>
            <a:ext cx="4537075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sz="11500" dirty="0" smtClean="0">
                <a:solidFill>
                  <a:srgbClr val="FFC000"/>
                </a:solidFill>
              </a:rPr>
              <a:t>Chapter 1</a:t>
            </a:r>
            <a:endParaRPr lang="en-CA" sz="11500" dirty="0">
              <a:solidFill>
                <a:srgbClr val="FFC000"/>
              </a:solidFill>
            </a:endParaRPr>
          </a:p>
        </p:txBody>
      </p:sp>
      <p:sp>
        <p:nvSpPr>
          <p:cNvPr id="9219" name="Subtitle 4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260350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7200" b="1" dirty="0" smtClean="0">
                <a:solidFill>
                  <a:srgbClr val="FFC000"/>
                </a:solidFill>
              </a:rPr>
              <a:t>Chapter 1</a:t>
            </a:r>
          </a:p>
        </p:txBody>
      </p:sp>
      <p:sp>
        <p:nvSpPr>
          <p:cNvPr id="1024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CA" smtClean="0"/>
              <a:t>What is a…</a:t>
            </a:r>
          </a:p>
          <a:p>
            <a:pPr lvl="2" eaLnBrk="1" hangingPunct="1"/>
            <a:r>
              <a:rPr lang="en-CA" smtClean="0"/>
              <a:t>“Monitor?”</a:t>
            </a:r>
          </a:p>
          <a:p>
            <a:pPr lvl="2" eaLnBrk="1" hangingPunct="1"/>
            <a:r>
              <a:rPr lang="en-CA" smtClean="0"/>
              <a:t>“Third?”</a:t>
            </a:r>
          </a:p>
          <a:p>
            <a:pPr lvl="2" eaLnBrk="1" hangingPunct="1"/>
            <a:r>
              <a:rPr lang="en-CA" smtClean="0"/>
              <a:t>“Desk?”</a:t>
            </a:r>
          </a:p>
          <a:p>
            <a:pPr lvl="2" eaLnBrk="1" hangingPunct="1"/>
            <a:endParaRPr lang="en-CA" sz="1200" smtClean="0"/>
          </a:p>
          <a:p>
            <a:pPr eaLnBrk="1" hangingPunct="1"/>
            <a:r>
              <a:rPr lang="en-CA" smtClean="0"/>
              <a:t>What is Ender’s real name?</a:t>
            </a:r>
          </a:p>
          <a:p>
            <a:pPr eaLnBrk="1" hangingPunct="1"/>
            <a:endParaRPr lang="en-CA" sz="1100" smtClean="0"/>
          </a:p>
          <a:p>
            <a:pPr eaLnBrk="1" hangingPunct="1"/>
            <a:r>
              <a:rPr lang="en-CA" smtClean="0"/>
              <a:t>What do you learn about Ender’s siblings? (their names, their personalities, etc.)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7200" b="1" dirty="0" smtClean="0">
                <a:solidFill>
                  <a:srgbClr val="FFC000"/>
                </a:solidFill>
              </a:rPr>
              <a:t>Chapter 1</a:t>
            </a: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95250" indent="0" eaLnBrk="1" hangingPunct="1">
              <a:buFont typeface="Wingdings" pitchFamily="2" charset="2"/>
              <a:buNone/>
            </a:pPr>
            <a:r>
              <a:rPr lang="en-CA" sz="4000" smtClean="0"/>
              <a:t>“I have to win this now, and for all time, or I’ll fight it every day and it will get worse and worse” (Card, p.7)</a:t>
            </a:r>
          </a:p>
          <a:p>
            <a:pPr marL="95250" indent="0" eaLnBrk="1" hangingPunct="1">
              <a:buFont typeface="Wingdings" pitchFamily="2" charset="2"/>
              <a:buNone/>
            </a:pPr>
            <a:endParaRPr lang="en-CA" sz="1800" smtClean="0"/>
          </a:p>
          <a:p>
            <a:pPr marL="95250" indent="0" eaLnBrk="1" hangingPunct="1">
              <a:buFont typeface="Wingdings" pitchFamily="2" charset="2"/>
              <a:buNone/>
            </a:pPr>
            <a:r>
              <a:rPr lang="en-CA" sz="4000" smtClean="0"/>
              <a:t>Why is Ender at school with kids who are older then him?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6600" b="1" dirty="0" smtClean="0">
                <a:solidFill>
                  <a:srgbClr val="FFC000"/>
                </a:solidFill>
              </a:rPr>
              <a:t>The Conflict…</a:t>
            </a:r>
          </a:p>
        </p:txBody>
      </p:sp>
      <p:sp>
        <p:nvSpPr>
          <p:cNvPr id="1229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Ender's encounter with Stilson: What are his motives for handling this situation the way he did? </a:t>
            </a:r>
          </a:p>
          <a:p>
            <a:pPr eaLnBrk="1" hangingPunct="1"/>
            <a:endParaRPr lang="en-US" sz="1600" smtClean="0"/>
          </a:p>
          <a:p>
            <a:pPr eaLnBrk="1" hangingPunct="1"/>
            <a:r>
              <a:rPr lang="en-US" sz="3200" smtClean="0"/>
              <a:t>What are the unwritten rules of combat that he breaks? </a:t>
            </a:r>
          </a:p>
          <a:p>
            <a:pPr eaLnBrk="1" hangingPunct="1">
              <a:buFont typeface="Wingdings" pitchFamily="2" charset="2"/>
              <a:buNone/>
            </a:pPr>
            <a:endParaRPr lang="en-US" sz="1800" smtClean="0"/>
          </a:p>
          <a:p>
            <a:pPr eaLnBrk="1" hangingPunct="1"/>
            <a:r>
              <a:rPr lang="en-US" sz="3200" smtClean="0"/>
              <a:t>Why has he never had to do this before now? </a:t>
            </a:r>
            <a:endParaRPr lang="en-CA" sz="320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sz="8800" dirty="0" smtClean="0">
                <a:solidFill>
                  <a:srgbClr val="FFC000"/>
                </a:solidFill>
              </a:rPr>
              <a:t>Chapter 2</a:t>
            </a:r>
            <a:endParaRPr lang="en-CA" sz="8800" dirty="0">
              <a:solidFill>
                <a:srgbClr val="FFC000"/>
              </a:solidFill>
            </a:endParaRPr>
          </a:p>
        </p:txBody>
      </p:sp>
      <p:sp>
        <p:nvSpPr>
          <p:cNvPr id="13315" name="Subtitle 4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0113" y="260350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7200" b="1" dirty="0" smtClean="0">
                <a:solidFill>
                  <a:srgbClr val="FFC000"/>
                </a:solidFill>
              </a:rPr>
              <a:t>Chapter 2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Find the allusion on page 10.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dirty="0" smtClean="0"/>
          </a:p>
          <a:p>
            <a:pPr marL="95250" indent="0" eaLnBrk="1" hangingPunct="1">
              <a:buFont typeface="Wingdings" pitchFamily="2" charset="2"/>
              <a:buNone/>
              <a:defRPr/>
            </a:pPr>
            <a:r>
              <a:rPr lang="en-US" sz="4400" dirty="0" smtClean="0"/>
              <a:t>“We’re the wicked witch. We promise gingerbread, but we eat the little bastards alive” (Card, p.10)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CA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0113" y="260350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7200" b="1" dirty="0" smtClean="0">
                <a:solidFill>
                  <a:srgbClr val="FFC000"/>
                </a:solidFill>
              </a:rPr>
              <a:t>Chapter 2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The word “Bugger" might mean a number of things.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1100" dirty="0" smtClean="0"/>
          </a:p>
          <a:p>
            <a:pPr eaLnBrk="1" hangingPunct="1">
              <a:defRPr/>
            </a:pPr>
            <a:r>
              <a:rPr lang="en-US" sz="2800" dirty="0" smtClean="0"/>
              <a:t>Are Peter's threats real, a joke, or manipulation? What does Peter think his greatest talent is?</a:t>
            </a:r>
            <a:r>
              <a:rPr lang="en-CA" sz="2800" dirty="0" smtClean="0"/>
              <a:t> </a:t>
            </a:r>
          </a:p>
          <a:p>
            <a:pPr eaLnBrk="1" hangingPunct="1">
              <a:defRPr/>
            </a:pPr>
            <a:endParaRPr lang="en-CA" sz="1050" dirty="0" smtClean="0"/>
          </a:p>
          <a:p>
            <a:pPr eaLnBrk="1" hangingPunct="1">
              <a:defRPr/>
            </a:pPr>
            <a:r>
              <a:rPr lang="en-US" sz="2800" dirty="0" smtClean="0"/>
              <a:t>In chapter 1 we learned that all of the Wiggins children had monitors at one time. Why were Val's and Peter's removed so long before Ender's?</a:t>
            </a:r>
            <a:r>
              <a:rPr lang="en-CA" sz="28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260350"/>
            <a:ext cx="77724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CA" sz="8000" dirty="0" smtClean="0">
                <a:solidFill>
                  <a:srgbClr val="FFC000"/>
                </a:solidFill>
              </a:rPr>
              <a:t>Chapter 2</a:t>
            </a:r>
            <a:endParaRPr lang="en-CA" sz="8000" dirty="0">
              <a:solidFill>
                <a:srgbClr val="FFC000"/>
              </a:solidFill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5250" indent="0" eaLnBrk="1" hangingPunct="1">
              <a:buFont typeface="Wingdings" pitchFamily="2" charset="2"/>
              <a:buNone/>
            </a:pPr>
            <a:r>
              <a:rPr lang="en-CA" sz="4800" smtClean="0"/>
              <a:t>“On their home worlds, do the buggers put on human masks, and play? And what do they call us?” (Card, p.11)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195</TotalTime>
  <Words>413</Words>
  <Application>Microsoft Office PowerPoint</Application>
  <PresentationFormat>On-screen Show (4:3)</PresentationFormat>
  <Paragraphs>57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Consolas</vt:lpstr>
      <vt:lpstr>Corbel</vt:lpstr>
      <vt:lpstr>Wingdings</vt:lpstr>
      <vt:lpstr>Wingdings 2</vt:lpstr>
      <vt:lpstr>Wingdings 3</vt:lpstr>
      <vt:lpstr>Calibri</vt:lpstr>
      <vt:lpstr>Arial Black</vt:lpstr>
      <vt:lpstr>Metro</vt:lpstr>
      <vt:lpstr>Ender’s Game  by Orson Scott Card</vt:lpstr>
      <vt:lpstr>Chapter 1</vt:lpstr>
      <vt:lpstr>Chapter 1</vt:lpstr>
      <vt:lpstr>Chapter 1</vt:lpstr>
      <vt:lpstr>The Conflict…</vt:lpstr>
      <vt:lpstr>Chapter 2</vt:lpstr>
      <vt:lpstr>Chapter 2</vt:lpstr>
      <vt:lpstr>Chapter 2</vt:lpstr>
      <vt:lpstr>Chapter 2</vt:lpstr>
      <vt:lpstr>Chapter 3</vt:lpstr>
      <vt:lpstr>Chapter 3</vt:lpstr>
      <vt:lpstr>Chapter 3</vt:lpstr>
      <vt:lpstr>Chapter 3</vt:lpstr>
      <vt:lpstr>Chapter 3</vt:lpstr>
      <vt:lpstr>Chapter 3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Ender’s Game by Orson Scott Card</dc:title>
  <dc:creator>Ted Wilson</dc:creator>
  <cp:lastModifiedBy>LMAC</cp:lastModifiedBy>
  <cp:revision>18</cp:revision>
  <dcterms:created xsi:type="dcterms:W3CDTF">2010-04-05T17:36:23Z</dcterms:created>
  <dcterms:modified xsi:type="dcterms:W3CDTF">2011-03-25T14:45:37Z</dcterms:modified>
</cp:coreProperties>
</file>